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74" r:id="rId3"/>
    <p:sldId id="262" r:id="rId4"/>
    <p:sldId id="270" r:id="rId5"/>
    <p:sldId id="386" r:id="rId6"/>
    <p:sldId id="385" r:id="rId7"/>
    <p:sldId id="369" r:id="rId8"/>
    <p:sldId id="387" r:id="rId9"/>
    <p:sldId id="316" r:id="rId10"/>
    <p:sldId id="271" r:id="rId11"/>
    <p:sldId id="375" r:id="rId12"/>
    <p:sldId id="311" r:id="rId13"/>
    <p:sldId id="312" r:id="rId14"/>
    <p:sldId id="353" r:id="rId15"/>
    <p:sldId id="384" r:id="rId16"/>
    <p:sldId id="376" r:id="rId17"/>
    <p:sldId id="352" r:id="rId18"/>
    <p:sldId id="351" r:id="rId19"/>
    <p:sldId id="354" r:id="rId20"/>
    <p:sldId id="313" r:id="rId21"/>
    <p:sldId id="367" r:id="rId22"/>
    <p:sldId id="368" r:id="rId23"/>
    <p:sldId id="377" r:id="rId24"/>
    <p:sldId id="373" r:id="rId25"/>
    <p:sldId id="370" r:id="rId26"/>
    <p:sldId id="265" r:id="rId27"/>
    <p:sldId id="372" r:id="rId28"/>
    <p:sldId id="298" r:id="rId29"/>
    <p:sldId id="307" r:id="rId30"/>
    <p:sldId id="342" r:id="rId31"/>
    <p:sldId id="380" r:id="rId32"/>
    <p:sldId id="381" r:id="rId33"/>
    <p:sldId id="382" r:id="rId34"/>
    <p:sldId id="383" r:id="rId35"/>
    <p:sldId id="378" r:id="rId36"/>
    <p:sldId id="371" r:id="rId37"/>
    <p:sldId id="346" r:id="rId3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9286" autoAdjust="0"/>
  </p:normalViewPr>
  <p:slideViewPr>
    <p:cSldViewPr snapToGrid="0">
      <p:cViewPr>
        <p:scale>
          <a:sx n="75" d="100"/>
          <a:sy n="75" d="100"/>
        </p:scale>
        <p:origin x="96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67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FBBCA-53D0-4AC1-989A-EB4AAD7C07C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0581D-8E36-40D3-A987-EF70D5ED8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4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Money spent on AVs could be spent on less-expensive “safer” cars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Money spent on making the infrastructure work with AVs and CAV-tech enabled cars could be spent making roads safer for non-CAVs*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Interactions between AVs and non-CAVs may be more dangerous than a driver-operated 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Effectiveness requires proper use, can be a distraction, users compensate for risk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* some improvements may help both types of cars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0581D-8E36-40D3-A987-EF70D5ED89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12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Gathering formulas now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0581D-8E36-40D3-A987-EF70D5ED89D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47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0581D-8E36-40D3-A987-EF70D5ED89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04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Associate with %s of drowsy/distracted</a:t>
            </a:r>
            <a:r>
              <a:rPr lang="en-US" baseline="0" dirty="0" smtClean="0"/>
              <a:t> driving, rear ends, side swipes, and lane/road departure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0581D-8E36-40D3-A987-EF70D5ED89D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61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Associate with %s of drowsy/distracted</a:t>
            </a:r>
            <a:r>
              <a:rPr lang="en-US" baseline="0" dirty="0" smtClean="0"/>
              <a:t> driving, rear ends, side swipes, and lane/road departure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0581D-8E36-40D3-A987-EF70D5ED89D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74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Associate with %s of drowsy/distracted</a:t>
            </a:r>
            <a:r>
              <a:rPr lang="en-US" baseline="0" dirty="0" smtClean="0"/>
              <a:t> driving, rear ends, side swipes, and lane/road departure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0581D-8E36-40D3-A987-EF70D5ED89D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75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Associate with %s of drowsy/distracted</a:t>
            </a:r>
            <a:r>
              <a:rPr lang="en-US" baseline="0" dirty="0" smtClean="0"/>
              <a:t> driving, rear ends, side swipes, and lane/road departure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0581D-8E36-40D3-A987-EF70D5ED89D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92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Associate with %s of drowsy/distracted</a:t>
            </a:r>
            <a:r>
              <a:rPr lang="en-US" baseline="0" dirty="0" smtClean="0"/>
              <a:t> driving, rear ends, side swipes, and lane/road departure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0581D-8E36-40D3-A987-EF70D5ED89D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62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1FB2C7-D805-42FD-AC7E-2DA17AC93144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Cars provided mobility, space and status</a:t>
            </a:r>
          </a:p>
          <a:p>
            <a:r>
              <a:rPr lang="en-US" altLang="en-US"/>
              <a:t>They were viewed as being safer than horses</a:t>
            </a:r>
          </a:p>
          <a:p>
            <a:r>
              <a:rPr lang="en-US" altLang="en-US"/>
              <a:t>Scientific American, 1900 “If there are faults with cars, only time is wanted to make them disappear … there is no mechanism more inoffensive, no means of transportation more sure and safe</a:t>
            </a:r>
          </a:p>
          <a:p>
            <a:r>
              <a:rPr lang="en-US" altLang="en-US"/>
              <a:t>Unlike horses, cars wouldn’t run away, bite or kick their owner, plus they were less costly to maintain</a:t>
            </a:r>
          </a:p>
          <a:p>
            <a:r>
              <a:rPr lang="en-US" altLang="en-US"/>
              <a:t>Less manure and airborne bacteria - By the1920’s, when cars had replaced horses, tuberculosis rates dropped</a:t>
            </a:r>
          </a:p>
          <a:p>
            <a:r>
              <a:rPr lang="en-US" altLang="en-US"/>
              <a:t>Horses stabled away from carriages, prediction of NYC 10’ deep in horse manure, </a:t>
            </a:r>
          </a:p>
          <a:p>
            <a:r>
              <a:rPr lang="en-US" altLang="en-US"/>
              <a:t>land for oats …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18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1FB2C7-D805-42FD-AC7E-2DA17AC93144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Cars provided mobility, space and status</a:t>
            </a:r>
          </a:p>
          <a:p>
            <a:r>
              <a:rPr lang="en-US" altLang="en-US"/>
              <a:t>They were viewed as being safer than horses</a:t>
            </a:r>
          </a:p>
          <a:p>
            <a:r>
              <a:rPr lang="en-US" altLang="en-US"/>
              <a:t>Scientific American, 1900 “If there are faults with cars, only time is wanted to make them disappear … there is no mechanism more inoffensive, no means of transportation more sure and safe</a:t>
            </a:r>
          </a:p>
          <a:p>
            <a:r>
              <a:rPr lang="en-US" altLang="en-US"/>
              <a:t>Unlike horses, cars wouldn’t run away, bite or kick their owner, plus they were less costly to maintain</a:t>
            </a:r>
          </a:p>
          <a:p>
            <a:r>
              <a:rPr lang="en-US" altLang="en-US"/>
              <a:t>Less manure and airborne bacteria - By the1920’s, when cars had replaced horses, tuberculosis rates dropped</a:t>
            </a:r>
          </a:p>
          <a:p>
            <a:r>
              <a:rPr lang="en-US" altLang="en-US"/>
              <a:t>Horses stabled away from carriages, prediction of NYC 10’ deep in horse manure, </a:t>
            </a:r>
          </a:p>
          <a:p>
            <a:r>
              <a:rPr lang="en-US" altLang="en-US"/>
              <a:t>land for oats …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10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1FB2C7-D805-42FD-AC7E-2DA17AC93144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Cars provided mobility, space and status</a:t>
            </a:r>
          </a:p>
          <a:p>
            <a:r>
              <a:rPr lang="en-US" altLang="en-US"/>
              <a:t>They were viewed as being safer than horses</a:t>
            </a:r>
          </a:p>
          <a:p>
            <a:r>
              <a:rPr lang="en-US" altLang="en-US"/>
              <a:t>Scientific American, 1900 “If there are faults with cars, only time is wanted to make them disappear … there is no mechanism more inoffensive, no means of transportation more sure and safe</a:t>
            </a:r>
          </a:p>
          <a:p>
            <a:r>
              <a:rPr lang="en-US" altLang="en-US"/>
              <a:t>Unlike horses, cars wouldn’t run away, bite or kick their owner, plus they were less costly to maintain</a:t>
            </a:r>
          </a:p>
          <a:p>
            <a:r>
              <a:rPr lang="en-US" altLang="en-US"/>
              <a:t>Less manure and airborne bacteria - By the1920’s, when cars had replaced horses, tuberculosis rates dropped</a:t>
            </a:r>
          </a:p>
          <a:p>
            <a:r>
              <a:rPr lang="en-US" altLang="en-US"/>
              <a:t>Horses stabled away from carriages, prediction of NYC 10’ deep in horse manure, </a:t>
            </a:r>
          </a:p>
          <a:p>
            <a:r>
              <a:rPr lang="en-US" altLang="en-US"/>
              <a:t>land for oats …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639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2D331F-3F11-4863-BA73-5B3F34B45DAD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949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2D331F-3F11-4863-BA73-5B3F34B45DAD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067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2D331F-3F11-4863-BA73-5B3F34B45DAD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732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0581D-8E36-40D3-A987-EF70D5ED89D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26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Gathering formulas now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0581D-8E36-40D3-A987-EF70D5ED89D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8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B052-C3E3-4AE9-994E-8B96CD57886E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AA24-1D4B-42DF-8CA6-13A16477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8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B052-C3E3-4AE9-994E-8B96CD57886E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AA24-1D4B-42DF-8CA6-13A16477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0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B052-C3E3-4AE9-994E-8B96CD57886E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AA24-1D4B-42DF-8CA6-13A16477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3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B052-C3E3-4AE9-994E-8B96CD57886E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AA24-1D4B-42DF-8CA6-13A16477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B052-C3E3-4AE9-994E-8B96CD57886E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AA24-1D4B-42DF-8CA6-13A16477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8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B052-C3E3-4AE9-994E-8B96CD57886E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AA24-1D4B-42DF-8CA6-13A16477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27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B052-C3E3-4AE9-994E-8B96CD57886E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AA24-1D4B-42DF-8CA6-13A16477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4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B052-C3E3-4AE9-994E-8B96CD57886E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AA24-1D4B-42DF-8CA6-13A16477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0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B052-C3E3-4AE9-994E-8B96CD57886E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AA24-1D4B-42DF-8CA6-13A16477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3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B052-C3E3-4AE9-994E-8B96CD57886E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AA24-1D4B-42DF-8CA6-13A16477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95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B052-C3E3-4AE9-994E-8B96CD57886E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AA24-1D4B-42DF-8CA6-13A16477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1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CB052-C3E3-4AE9-994E-8B96CD57886E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1AA24-1D4B-42DF-8CA6-13A16477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hyperlink" Target="https://www.youtube.com/watch?v=k5wc_vJjCy8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nd.org/pubs/tools/TL279/tool.html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nd.org/pubs/tools/TL279/tool.html" TargetMode="External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49.png"/><Relationship Id="rId4" Type="http://schemas.openxmlformats.org/officeDocument/2006/relationships/image" Target="../media/image9.jpg"/><Relationship Id="rId9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12.png"/><Relationship Id="rId5" Type="http://schemas.openxmlformats.org/officeDocument/2006/relationships/image" Target="../media/image54.png"/><Relationship Id="rId10" Type="http://schemas.openxmlformats.org/officeDocument/2006/relationships/image" Target="../media/image11.jpg"/><Relationship Id="rId4" Type="http://schemas.openxmlformats.org/officeDocument/2006/relationships/image" Target="../media/image53.png"/><Relationship Id="rId9" Type="http://schemas.openxmlformats.org/officeDocument/2006/relationships/image" Target="../media/image1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5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11.jpg"/><Relationship Id="rId5" Type="http://schemas.openxmlformats.org/officeDocument/2006/relationships/image" Target="../media/image53.png"/><Relationship Id="rId10" Type="http://schemas.openxmlformats.org/officeDocument/2006/relationships/image" Target="../media/image10.jpg"/><Relationship Id="rId4" Type="http://schemas.openxmlformats.org/officeDocument/2006/relationships/image" Target="../media/image57.png"/><Relationship Id="rId9" Type="http://schemas.openxmlformats.org/officeDocument/2006/relationships/image" Target="../media/image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rand.org/pubs/tools/TL279/tool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100" y="2775100"/>
            <a:ext cx="11391899" cy="1390799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chemeClr val="bg1"/>
                </a:solidFill>
              </a:rPr>
              <a:t>ddSAFCAT</a:t>
            </a:r>
            <a:r>
              <a:rPr lang="en-US" sz="6600" b="1" dirty="0">
                <a:solidFill>
                  <a:schemeClr val="bg1"/>
                </a:solidFill>
              </a:rPr>
              <a:t>: Quantifying Safety </a:t>
            </a:r>
            <a:r>
              <a:rPr lang="en-US" sz="6600" b="1" dirty="0" smtClean="0">
                <a:solidFill>
                  <a:schemeClr val="bg1"/>
                </a:solidFill>
              </a:rPr>
              <a:t/>
            </a:r>
            <a:br>
              <a:rPr lang="en-US" sz="6600" b="1" dirty="0" smtClean="0">
                <a:solidFill>
                  <a:schemeClr val="bg1"/>
                </a:solidFill>
              </a:rPr>
            </a:br>
            <a:r>
              <a:rPr lang="en-US" sz="6600" b="1" dirty="0" smtClean="0">
                <a:solidFill>
                  <a:schemeClr val="bg1"/>
                </a:solidFill>
              </a:rPr>
              <a:t>of </a:t>
            </a:r>
            <a:r>
              <a:rPr lang="en-US" sz="6600" b="1" dirty="0">
                <a:solidFill>
                  <a:schemeClr val="bg1"/>
                </a:solidFill>
              </a:rPr>
              <a:t>Automated </a:t>
            </a:r>
            <a:r>
              <a:rPr lang="en-US" sz="6600" b="1" dirty="0" smtClean="0">
                <a:solidFill>
                  <a:schemeClr val="bg1"/>
                </a:solidFill>
              </a:rPr>
              <a:t>Vehicles</a:t>
            </a:r>
            <a:br>
              <a:rPr lang="en-US" sz="6600" b="1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</a:rPr>
              <a:t>Reg Souleyrette, Austin Obenauf, Freddy Lause</a:t>
            </a:r>
            <a:r>
              <a:rPr lang="en-US" sz="4800" b="1" dirty="0">
                <a:solidFill>
                  <a:schemeClr val="bg1"/>
                </a:solidFill>
              </a:rPr>
              <a:t/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</a:rPr>
              <a:t>KTC/Civil Engineering, Univ</a:t>
            </a:r>
            <a:r>
              <a:rPr lang="en-US" sz="4800" b="1" dirty="0">
                <a:solidFill>
                  <a:schemeClr val="bg1"/>
                </a:solidFill>
              </a:rPr>
              <a:t>. of Kentucky</a:t>
            </a:r>
            <a:endParaRPr lang="en-US" sz="5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0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6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08551DD-6BB5-4400-97A3-0C276457D2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967" y="519008"/>
            <a:ext cx="4381931" cy="2635246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="" xmlns:a16="http://schemas.microsoft.com/office/drawing/2014/main" id="{9D0E88E3-BEAF-4149-8D9F-E42E6EECE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340" y="2787220"/>
            <a:ext cx="4444874" cy="25374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20DEF81-75DC-4B5E-B993-35CCE845F942}"/>
              </a:ext>
            </a:extLst>
          </p:cNvPr>
          <p:cNvSpPr txBox="1"/>
          <p:nvPr/>
        </p:nvSpPr>
        <p:spPr>
          <a:xfrm>
            <a:off x="11072152" y="2879722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video</a:t>
            </a:r>
          </a:p>
        </p:txBody>
      </p:sp>
      <p:sp>
        <p:nvSpPr>
          <p:cNvPr id="12" name="Explosion: 8 Points 7">
            <a:extLst>
              <a:ext uri="{FF2B5EF4-FFF2-40B4-BE49-F238E27FC236}">
                <a16:creationId xmlns="" xmlns:a16="http://schemas.microsoft.com/office/drawing/2014/main" id="{6D3256C9-E38F-4A29-9703-A0FC029F0A3B}"/>
              </a:ext>
            </a:extLst>
          </p:cNvPr>
          <p:cNvSpPr/>
          <p:nvPr/>
        </p:nvSpPr>
        <p:spPr>
          <a:xfrm rot="1382302">
            <a:off x="8543878" y="444847"/>
            <a:ext cx="3274142" cy="177718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Risk compensation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27" y="2791820"/>
            <a:ext cx="4381931" cy="2532828"/>
          </a:xfrm>
          <a:prstGeom prst="rect">
            <a:avLst/>
          </a:prstGeom>
        </p:spPr>
      </p:pic>
      <p:sp>
        <p:nvSpPr>
          <p:cNvPr id="10" name="Explosion: 8 Points 7">
            <a:extLst>
              <a:ext uri="{FF2B5EF4-FFF2-40B4-BE49-F238E27FC236}">
                <a16:creationId xmlns="" xmlns:a16="http://schemas.microsoft.com/office/drawing/2014/main" id="{6D3256C9-E38F-4A29-9703-A0FC029F0A3B}"/>
              </a:ext>
            </a:extLst>
          </p:cNvPr>
          <p:cNvSpPr/>
          <p:nvPr/>
        </p:nvSpPr>
        <p:spPr>
          <a:xfrm rot="20650407">
            <a:off x="461057" y="287841"/>
            <a:ext cx="3274142" cy="177718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Distractions</a:t>
            </a:r>
          </a:p>
        </p:txBody>
      </p:sp>
      <p:sp>
        <p:nvSpPr>
          <p:cNvPr id="11" name="Explosion: 8 Points 8">
            <a:extLst>
              <a:ext uri="{FF2B5EF4-FFF2-40B4-BE49-F238E27FC236}">
                <a16:creationId xmlns="" xmlns:a16="http://schemas.microsoft.com/office/drawing/2014/main" id="{602ED0FD-A319-4C49-9C74-27E9C09AEDA1}"/>
              </a:ext>
            </a:extLst>
          </p:cNvPr>
          <p:cNvSpPr/>
          <p:nvPr/>
        </p:nvSpPr>
        <p:spPr>
          <a:xfrm>
            <a:off x="4458929" y="3547468"/>
            <a:ext cx="3274142" cy="177718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Utilization</a:t>
            </a:r>
          </a:p>
        </p:txBody>
      </p:sp>
    </p:spTree>
    <p:extLst>
      <p:ext uri="{BB962C8B-B14F-4D97-AF65-F5344CB8AC3E}">
        <p14:creationId xmlns:p14="http://schemas.microsoft.com/office/powerpoint/2010/main" val="9346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Vehicles Will Save Lives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405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How many?</a:t>
            </a:r>
          </a:p>
          <a:p>
            <a:r>
              <a:rPr lang="en-US" dirty="0" smtClean="0"/>
              <a:t>When?</a:t>
            </a:r>
          </a:p>
          <a:p>
            <a:r>
              <a:rPr lang="en-US" dirty="0" smtClean="0"/>
              <a:t>Knowing these things could …</a:t>
            </a:r>
          </a:p>
          <a:p>
            <a:pPr lvl="1"/>
            <a:r>
              <a:rPr lang="en-US" dirty="0" smtClean="0"/>
              <a:t>Spur investment (private)</a:t>
            </a:r>
            <a:r>
              <a:rPr lang="en-US" dirty="0"/>
              <a:t> – </a:t>
            </a:r>
            <a:r>
              <a:rPr lang="en-US" dirty="0" smtClean="0"/>
              <a:t>a bit of a chicken </a:t>
            </a:r>
            <a:r>
              <a:rPr lang="en-US" dirty="0"/>
              <a:t>and egg</a:t>
            </a:r>
            <a:endParaRPr lang="en-US" dirty="0" smtClean="0"/>
          </a:p>
          <a:p>
            <a:pPr lvl="1"/>
            <a:r>
              <a:rPr lang="en-US" dirty="0" smtClean="0"/>
              <a:t>Inform policy and regulation (public) – more chicken and egg</a:t>
            </a:r>
          </a:p>
          <a:p>
            <a:pPr lvl="1"/>
            <a:r>
              <a:rPr lang="en-US" dirty="0" smtClean="0"/>
              <a:t>Change safety “planning” and investment (public)</a:t>
            </a:r>
          </a:p>
          <a:p>
            <a:pPr lvl="2"/>
            <a:r>
              <a:rPr lang="en-US" dirty="0" smtClean="0"/>
              <a:t>Engineering</a:t>
            </a:r>
          </a:p>
          <a:p>
            <a:pPr lvl="2"/>
            <a:r>
              <a:rPr lang="en-US" dirty="0" smtClean="0"/>
              <a:t>Enforcement</a:t>
            </a:r>
          </a:p>
          <a:p>
            <a:pPr lvl="2"/>
            <a:r>
              <a:rPr lang="en-US" dirty="0" smtClean="0"/>
              <a:t>Education</a:t>
            </a:r>
          </a:p>
          <a:p>
            <a:pPr lvl="2"/>
            <a:r>
              <a:rPr lang="en-US" dirty="0" smtClean="0"/>
              <a:t>Emergency Response</a:t>
            </a:r>
          </a:p>
          <a:p>
            <a:r>
              <a:rPr lang="en-US" dirty="0" smtClean="0"/>
              <a:t>How to know?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3458" y="1690688"/>
            <a:ext cx="2799644" cy="106408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8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19800" cy="1325563"/>
          </a:xfrm>
        </p:spPr>
        <p:txBody>
          <a:bodyPr/>
          <a:lstStyle/>
          <a:p>
            <a:r>
              <a:rPr lang="en-US" b="1" dirty="0" smtClean="0"/>
              <a:t>State of the Art </a:t>
            </a:r>
            <a:br>
              <a:rPr lang="en-US" b="1" dirty="0" smtClean="0"/>
            </a:br>
            <a:r>
              <a:rPr lang="en-US" b="1" dirty="0" smtClean="0"/>
              <a:t>Safety </a:t>
            </a:r>
            <a:r>
              <a:rPr lang="en-US" b="1" dirty="0"/>
              <a:t>Data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5800"/>
            <a:ext cx="10515600" cy="4351338"/>
          </a:xfrm>
        </p:spPr>
        <p:txBody>
          <a:bodyPr/>
          <a:lstStyle/>
          <a:p>
            <a:r>
              <a:rPr lang="en-US" dirty="0" smtClean="0"/>
              <a:t>Highway </a:t>
            </a:r>
            <a:r>
              <a:rPr lang="en-US" dirty="0"/>
              <a:t>Safety Manual</a:t>
            </a:r>
          </a:p>
          <a:p>
            <a:r>
              <a:rPr lang="en-US" dirty="0"/>
              <a:t>Finally getting folks to accept Empirical Bayes (not everyone)</a:t>
            </a:r>
          </a:p>
          <a:p>
            <a:r>
              <a:rPr lang="en-US" dirty="0"/>
              <a:t>Some researchers pointing out limitations (exposure, temporal effects)</a:t>
            </a:r>
          </a:p>
          <a:p>
            <a:r>
              <a:rPr lang="en-US" dirty="0"/>
              <a:t>All assume static technology* – not even time series…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Sort of like estimating  </a:t>
            </a:r>
            <a:r>
              <a:rPr lang="en-US" sz="3200" b="1" dirty="0" smtClean="0">
                <a:solidFill>
                  <a:srgbClr val="FF0000"/>
                </a:solidFill>
              </a:rPr>
              <a:t>auto </a:t>
            </a:r>
            <a:r>
              <a:rPr lang="en-US" sz="3200" b="1" dirty="0">
                <a:solidFill>
                  <a:srgbClr val="FF0000"/>
                </a:solidFill>
              </a:rPr>
              <a:t>safety </a:t>
            </a:r>
          </a:p>
          <a:p>
            <a:pPr marL="457200" lvl="1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using past performance of the </a:t>
            </a:r>
            <a:r>
              <a:rPr lang="en-US" sz="3200" b="1" dirty="0" smtClean="0">
                <a:solidFill>
                  <a:srgbClr val="FF0000"/>
                </a:solidFill>
              </a:rPr>
              <a:t>horse!</a:t>
            </a:r>
            <a:endParaRPr lang="en-US" sz="32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4" name="Picture 2" descr="https://robotonomics.files.wordpress.com/2014/07/red-flag-ac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5667" y="4573226"/>
            <a:ext cx="3056288" cy="22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0267" y="6176963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Also a problem for design standards, e.g., Green Book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365125"/>
            <a:ext cx="320040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5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Oval 4"/>
          <p:cNvSpPr>
            <a:spLocks noChangeArrowheads="1"/>
          </p:cNvSpPr>
          <p:nvPr/>
        </p:nvSpPr>
        <p:spPr bwMode="auto">
          <a:xfrm>
            <a:off x="1752600" y="64770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3013" name="Rectangle 9"/>
          <p:cNvSpPr>
            <a:spLocks noGrp="1" noChangeArrowheads="1"/>
          </p:cNvSpPr>
          <p:nvPr>
            <p:ph type="title"/>
          </p:nvPr>
        </p:nvSpPr>
        <p:spPr>
          <a:xfrm>
            <a:off x="523875" y="915192"/>
            <a:ext cx="10515600" cy="1325563"/>
          </a:xfrm>
        </p:spPr>
        <p:txBody>
          <a:bodyPr/>
          <a:lstStyle/>
          <a:p>
            <a:r>
              <a:rPr lang="en-US" altLang="en-US" dirty="0"/>
              <a:t>Let’s look back …</a:t>
            </a:r>
            <a:br>
              <a:rPr lang="en-US" altLang="en-US" dirty="0"/>
            </a:br>
            <a:r>
              <a:rPr lang="en-US" altLang="en-US" dirty="0"/>
              <a:t>Issues in 1900: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DEC110C-8767-4A5E-9959-A2FBAB530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525" y="199505"/>
            <a:ext cx="5695950" cy="6418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1767C9-C66A-42C2-9B4C-AA1938842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862" y="307181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BA70C9-0336-4D48-9583-C3B67808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28" y="386889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Horses were a real problem</a:t>
            </a:r>
            <a:endParaRPr lang="en-US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08" y="3918789"/>
            <a:ext cx="3906113" cy="27342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E4BA70C9-0336-4D48-9583-C3B678087120}"/>
              </a:ext>
            </a:extLst>
          </p:cNvPr>
          <p:cNvSpPr txBox="1">
            <a:spLocks/>
          </p:cNvSpPr>
          <p:nvPr/>
        </p:nvSpPr>
        <p:spPr>
          <a:xfrm>
            <a:off x="618281" y="1583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                          </a:t>
            </a:r>
            <a:endParaRPr lang="en-US" sz="5400" b="1" dirty="0"/>
          </a:p>
        </p:txBody>
      </p:sp>
      <p:sp>
        <p:nvSpPr>
          <p:cNvPr id="3" name="Cloud Callout 2"/>
          <p:cNvSpPr/>
          <p:nvPr/>
        </p:nvSpPr>
        <p:spPr>
          <a:xfrm>
            <a:off x="10226800" y="3175502"/>
            <a:ext cx="1450850" cy="1079252"/>
          </a:xfrm>
          <a:prstGeom prst="cloudCallout">
            <a:avLst>
              <a:gd name="adj1" fmla="val -55190"/>
              <a:gd name="adj2" fmla="val 59753"/>
            </a:avLst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 don’t think that  was justified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3" y="1727870"/>
            <a:ext cx="5732241" cy="42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9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68" y="2758023"/>
            <a:ext cx="2952750" cy="295275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3013" name="Rectangle 9"/>
          <p:cNvSpPr>
            <a:spLocks noGrp="1" noChangeArrowheads="1"/>
          </p:cNvSpPr>
          <p:nvPr>
            <p:ph type="title"/>
          </p:nvPr>
        </p:nvSpPr>
        <p:spPr>
          <a:xfrm>
            <a:off x="385762" y="30480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b="1" dirty="0" smtClean="0"/>
              <a:t>They bit, kicked and ran over people…</a:t>
            </a:r>
            <a:endParaRPr lang="en-US" alt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87893AD-DECC-4CEA-A73A-6DD1863D5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89" y="1763196"/>
            <a:ext cx="2991961" cy="198965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5" y="1927762"/>
            <a:ext cx="3810000" cy="3429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4981575"/>
            <a:ext cx="2647950" cy="172402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061" y="4637089"/>
            <a:ext cx="2439564" cy="199231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14" y="1444211"/>
            <a:ext cx="3048000" cy="19202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381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BA70C9-0336-4D48-9583-C3B67808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They transmitted tuberculosis…</a:t>
            </a:r>
            <a:endParaRPr lang="en-US" sz="54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BD83FB94-2D02-4197-B8FB-57DB7915D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31882"/>
            <a:ext cx="10515600" cy="3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B14D860A-23FB-464C-8722-2858284C7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5204" y="2438400"/>
            <a:ext cx="5397196" cy="40669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0175" y="238660"/>
            <a:ext cx="9131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Human food cost increase due to competition from feed production</a:t>
            </a:r>
            <a:endParaRPr lang="en-US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047874"/>
            <a:ext cx="5443538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72385D-6170-496F-9E8E-69DABDFF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And, it’s real hard to think beyond something like this </a:t>
            </a:r>
            <a:r>
              <a:rPr lang="en-US" sz="5400" b="1" dirty="0" smtClean="0"/>
              <a:t>…</a:t>
            </a:r>
            <a:endParaRPr lang="en-US" sz="54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22330F4B-42BC-48DC-B091-369E31550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73434"/>
            <a:ext cx="10515600" cy="3855720"/>
          </a:xfrm>
        </p:spPr>
      </p:pic>
      <p:sp>
        <p:nvSpPr>
          <p:cNvPr id="3" name="Rectangle 2"/>
          <p:cNvSpPr/>
          <p:nvPr/>
        </p:nvSpPr>
        <p:spPr>
          <a:xfrm>
            <a:off x="2556933" y="6311900"/>
            <a:ext cx="726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http://www.hhhistory.com/2017/08/the-great-manure-crisis-of-1894.html</a:t>
            </a:r>
          </a:p>
        </p:txBody>
      </p:sp>
    </p:spTree>
    <p:extLst>
      <p:ext uri="{BB962C8B-B14F-4D97-AF65-F5344CB8AC3E}">
        <p14:creationId xmlns:p14="http://schemas.microsoft.com/office/powerpoint/2010/main" val="309909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334946"/>
            <a:ext cx="10744200" cy="1325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“If there are faults with cars, only time is wanted to make them disappear … there is no mechanism more inoffensive, no means of transportation more sure and safe</a:t>
            </a:r>
            <a:r>
              <a:rPr lang="en-US" sz="3600" dirty="0" smtClean="0"/>
              <a:t>”</a:t>
            </a:r>
            <a:endParaRPr lang="en-US" altLang="en-US" sz="3600" dirty="0"/>
          </a:p>
        </p:txBody>
      </p:sp>
      <p:sp>
        <p:nvSpPr>
          <p:cNvPr id="43011" name="Oval 4"/>
          <p:cNvSpPr>
            <a:spLocks noChangeArrowheads="1"/>
          </p:cNvSpPr>
          <p:nvPr/>
        </p:nvSpPr>
        <p:spPr bwMode="auto">
          <a:xfrm>
            <a:off x="1752600" y="64770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B0B477C-C1C9-48BF-9DCD-6D46C6F05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2" y="1690688"/>
            <a:ext cx="8653463" cy="2282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vision for cars 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8766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Vehicles Will Save Lives, but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405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How many?</a:t>
            </a:r>
          </a:p>
          <a:p>
            <a:r>
              <a:rPr lang="en-US" dirty="0" smtClean="0"/>
              <a:t>When?</a:t>
            </a:r>
          </a:p>
          <a:p>
            <a:r>
              <a:rPr lang="en-US" dirty="0" smtClean="0"/>
              <a:t>Knowing these things could …</a:t>
            </a:r>
          </a:p>
          <a:p>
            <a:pPr lvl="1"/>
            <a:r>
              <a:rPr lang="en-US" dirty="0" smtClean="0"/>
              <a:t>Spur investment (private)</a:t>
            </a:r>
            <a:r>
              <a:rPr lang="en-US" dirty="0"/>
              <a:t> – </a:t>
            </a:r>
            <a:r>
              <a:rPr lang="en-US" dirty="0" smtClean="0"/>
              <a:t>a bit of a chicken </a:t>
            </a:r>
            <a:r>
              <a:rPr lang="en-US" dirty="0"/>
              <a:t>and egg</a:t>
            </a:r>
            <a:endParaRPr lang="en-US" dirty="0" smtClean="0"/>
          </a:p>
          <a:p>
            <a:pPr lvl="1"/>
            <a:r>
              <a:rPr lang="en-US" dirty="0" smtClean="0"/>
              <a:t>Inform policy and regulation (public) – more chicken and egg</a:t>
            </a:r>
          </a:p>
          <a:p>
            <a:pPr lvl="1"/>
            <a:r>
              <a:rPr lang="en-US" dirty="0" smtClean="0"/>
              <a:t>Change safety “planning” and investment (public)</a:t>
            </a:r>
          </a:p>
          <a:p>
            <a:pPr lvl="2"/>
            <a:r>
              <a:rPr lang="en-US" dirty="0" smtClean="0"/>
              <a:t>Engineering</a:t>
            </a:r>
          </a:p>
          <a:p>
            <a:pPr lvl="2"/>
            <a:r>
              <a:rPr lang="en-US" dirty="0" smtClean="0"/>
              <a:t>Enforcement</a:t>
            </a:r>
          </a:p>
          <a:p>
            <a:pPr lvl="2"/>
            <a:r>
              <a:rPr lang="en-US" dirty="0" smtClean="0"/>
              <a:t>Education</a:t>
            </a:r>
          </a:p>
          <a:p>
            <a:pPr lvl="2"/>
            <a:r>
              <a:rPr lang="en-US" dirty="0" smtClean="0"/>
              <a:t>Emergency Response</a:t>
            </a:r>
          </a:p>
          <a:p>
            <a:r>
              <a:rPr lang="en-US" dirty="0" smtClean="0"/>
              <a:t>How to know?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49" y="4560688"/>
            <a:ext cx="3914775" cy="220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0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349CE8F-D812-4D0C-9352-C93429F7E9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6007">
            <a:off x="6215801" y="518916"/>
            <a:ext cx="3326967" cy="3257101"/>
          </a:xfrm>
          <a:prstGeom prst="rect">
            <a:avLst/>
          </a:prstGeom>
        </p:spPr>
      </p:pic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498313" y="515940"/>
            <a:ext cx="84153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tx1"/>
                </a:solidFill>
              </a:rPr>
              <a:t>But, what </a:t>
            </a:r>
            <a:r>
              <a:rPr lang="en-US" altLang="en-US" sz="4000" dirty="0">
                <a:solidFill>
                  <a:schemeClr val="tx1"/>
                </a:solidFill>
              </a:rPr>
              <a:t>really happened?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7797537-D912-43ED-B68D-FE1655D21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3819525"/>
            <a:ext cx="5305425" cy="3038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CB19536-6C5D-486D-B577-061D9F7AAE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246" y="4579647"/>
            <a:ext cx="5117293" cy="2195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C4AAE8A-FF26-4D9F-8891-D13FFA18A2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39293">
            <a:off x="577359" y="1790383"/>
            <a:ext cx="3797125" cy="388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0B80502-6201-4229-863F-A175E1831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9" y="138348"/>
            <a:ext cx="11918314" cy="65291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340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62" y="676275"/>
            <a:ext cx="99726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… Automated Vehicles Will Save Lives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405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How many?</a:t>
            </a:r>
          </a:p>
          <a:p>
            <a:r>
              <a:rPr lang="en-US" dirty="0" smtClean="0"/>
              <a:t>When?</a:t>
            </a:r>
          </a:p>
          <a:p>
            <a:r>
              <a:rPr lang="en-US" dirty="0" smtClean="0"/>
              <a:t>Knowing these things could …</a:t>
            </a:r>
          </a:p>
          <a:p>
            <a:pPr lvl="1"/>
            <a:r>
              <a:rPr lang="en-US" dirty="0" smtClean="0"/>
              <a:t>Spur investment (private)</a:t>
            </a:r>
            <a:r>
              <a:rPr lang="en-US" dirty="0"/>
              <a:t> – </a:t>
            </a:r>
            <a:r>
              <a:rPr lang="en-US" dirty="0" smtClean="0"/>
              <a:t>a bit of a chicken </a:t>
            </a:r>
            <a:r>
              <a:rPr lang="en-US" dirty="0"/>
              <a:t>and egg</a:t>
            </a:r>
            <a:endParaRPr lang="en-US" dirty="0" smtClean="0"/>
          </a:p>
          <a:p>
            <a:pPr lvl="1"/>
            <a:r>
              <a:rPr lang="en-US" dirty="0" smtClean="0"/>
              <a:t>Inform policy and regulation (public) – more chicken and egg</a:t>
            </a:r>
          </a:p>
          <a:p>
            <a:pPr lvl="1"/>
            <a:r>
              <a:rPr lang="en-US" dirty="0" smtClean="0"/>
              <a:t>Change safety “planning” and investment (public)</a:t>
            </a:r>
          </a:p>
          <a:p>
            <a:pPr lvl="2"/>
            <a:r>
              <a:rPr lang="en-US" dirty="0" smtClean="0"/>
              <a:t>Engineering</a:t>
            </a:r>
          </a:p>
          <a:p>
            <a:pPr lvl="2"/>
            <a:r>
              <a:rPr lang="en-US" dirty="0" smtClean="0"/>
              <a:t>Enforcement</a:t>
            </a:r>
          </a:p>
          <a:p>
            <a:pPr lvl="2"/>
            <a:r>
              <a:rPr lang="en-US" dirty="0" smtClean="0"/>
              <a:t>Education</a:t>
            </a:r>
          </a:p>
          <a:p>
            <a:pPr lvl="2"/>
            <a:r>
              <a:rPr lang="en-US" dirty="0" smtClean="0"/>
              <a:t>Emergency Response</a:t>
            </a:r>
          </a:p>
          <a:p>
            <a:r>
              <a:rPr lang="en-US" dirty="0" smtClean="0"/>
              <a:t>How to know?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3458" y="1690688"/>
            <a:ext cx="2799644" cy="106408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9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69" t="12063" r="55626" b="22429"/>
          <a:stretch/>
        </p:blipFill>
        <p:spPr>
          <a:xfrm>
            <a:off x="625388" y="1329701"/>
            <a:ext cx="4285673" cy="3656583"/>
          </a:xfrm>
          <a:prstGeom prst="rect">
            <a:avLst/>
          </a:prstGeom>
        </p:spPr>
      </p:pic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268" y="1580578"/>
            <a:ext cx="5383726" cy="30789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79268" y="4795016"/>
            <a:ext cx="33566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https://www.rand.org/pubs/tools/TL279/tool.html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39916" y="991147"/>
            <a:ext cx="4063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Autonomous Vehicle Safety Scenario Explorer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726055" y="966482"/>
            <a:ext cx="917082" cy="1939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307497" y="617523"/>
            <a:ext cx="96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Really?*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5587" y="5164846"/>
            <a:ext cx="648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*even with no full AV, the safety curve would probably bend down (blind spot warnings, stability control, automatic braking, etc. 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28DFAE8-FE9C-4A99-9399-957DFAAA2C9C}"/>
              </a:ext>
            </a:extLst>
          </p:cNvPr>
          <p:cNvSpPr txBox="1"/>
          <p:nvPr/>
        </p:nvSpPr>
        <p:spPr>
          <a:xfrm>
            <a:off x="6030461" y="1705478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304170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42308E-A14C-4DEB-BCED-3A2AC3CB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smtClean="0"/>
              <a:t>’bout </a:t>
            </a:r>
            <a:r>
              <a:rPr lang="en-US" dirty="0"/>
              <a:t>some more dials?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390AEB-F3AC-4CBF-8827-D298F8C10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350" y="1966722"/>
            <a:ext cx="6494388" cy="4300728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84259B8C-9C5F-428C-BABC-67F4383AD79F}"/>
              </a:ext>
            </a:extLst>
          </p:cNvPr>
          <p:cNvSpPr/>
          <p:nvPr/>
        </p:nvSpPr>
        <p:spPr>
          <a:xfrm>
            <a:off x="7010400" y="1276350"/>
            <a:ext cx="2838450" cy="1676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Don’t we already have enough?</a:t>
            </a:r>
          </a:p>
        </p:txBody>
      </p:sp>
    </p:spTree>
    <p:extLst>
      <p:ext uri="{BB962C8B-B14F-4D97-AF65-F5344CB8AC3E}">
        <p14:creationId xmlns:p14="http://schemas.microsoft.com/office/powerpoint/2010/main" val="202468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97"/>
            <a:ext cx="12192000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973639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will cause crash reduction/increase, how, when and how much?</a:t>
            </a:r>
          </a:p>
        </p:txBody>
      </p:sp>
      <p:sp>
        <p:nvSpPr>
          <p:cNvPr id="5" name="Explosion: 8 Points 4">
            <a:extLst>
              <a:ext uri="{FF2B5EF4-FFF2-40B4-BE49-F238E27FC236}">
                <a16:creationId xmlns="" xmlns:a16="http://schemas.microsoft.com/office/drawing/2014/main" id="{6C411A76-C4DD-4B3D-88D2-2841688C67B3}"/>
              </a:ext>
            </a:extLst>
          </p:cNvPr>
          <p:cNvSpPr/>
          <p:nvPr/>
        </p:nvSpPr>
        <p:spPr>
          <a:xfrm rot="270407">
            <a:off x="7379635" y="1356945"/>
            <a:ext cx="3274142" cy="177718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Distractions</a:t>
            </a:r>
          </a:p>
        </p:txBody>
      </p:sp>
      <p:sp>
        <p:nvSpPr>
          <p:cNvPr id="6" name="Explosion: 8 Points 8">
            <a:extLst>
              <a:ext uri="{FF2B5EF4-FFF2-40B4-BE49-F238E27FC236}">
                <a16:creationId xmlns="" xmlns:a16="http://schemas.microsoft.com/office/drawing/2014/main" id="{6FC80717-5415-4DC2-AB6E-D2D5D950ADDA}"/>
              </a:ext>
            </a:extLst>
          </p:cNvPr>
          <p:cNvSpPr/>
          <p:nvPr/>
        </p:nvSpPr>
        <p:spPr>
          <a:xfrm rot="20256877">
            <a:off x="7966085" y="3612801"/>
            <a:ext cx="3274142" cy="177718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Utilization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650658C-B8CB-47E6-98AC-28BD8D9FC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537" y="3056308"/>
            <a:ext cx="3206774" cy="2304488"/>
          </a:xfrm>
          <a:prstGeom prst="rect">
            <a:avLst/>
          </a:prstGeom>
        </p:spPr>
      </p:pic>
      <p:sp>
        <p:nvSpPr>
          <p:cNvPr id="8" name="Explosion: 8 Points 7">
            <a:extLst>
              <a:ext uri="{FF2B5EF4-FFF2-40B4-BE49-F238E27FC236}">
                <a16:creationId xmlns="" xmlns:a16="http://schemas.microsoft.com/office/drawing/2014/main" id="{6D3256C9-E38F-4A29-9703-A0FC029F0A3B}"/>
              </a:ext>
            </a:extLst>
          </p:cNvPr>
          <p:cNvSpPr/>
          <p:nvPr/>
        </p:nvSpPr>
        <p:spPr>
          <a:xfrm rot="19883731">
            <a:off x="252864" y="2187219"/>
            <a:ext cx="3960106" cy="2065901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solidFill>
                  <a:schemeClr val="tx1"/>
                </a:solidFill>
              </a:rPr>
              <a:t>Interactions with non-CAVs</a:t>
            </a:r>
          </a:p>
        </p:txBody>
      </p:sp>
    </p:spTree>
    <p:extLst>
      <p:ext uri="{BB962C8B-B14F-4D97-AF65-F5344CB8AC3E}">
        <p14:creationId xmlns:p14="http://schemas.microsoft.com/office/powerpoint/2010/main" val="314237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52F99A3F-D99A-4E39-9235-EDEEFA175163}"/>
                  </a:ext>
                </a:extLst>
              </p:cNvPr>
              <p:cNvSpPr txBox="1"/>
              <p:nvPr/>
            </p:nvSpPr>
            <p:spPr>
              <a:xfrm>
                <a:off x="905598" y="1053631"/>
                <a:ext cx="5395823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 Black" panose="020B0A04020102020204" pitchFamily="34" charset="0"/>
                  </a:rPr>
                  <a:t>Logistic Function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8640" indent="-54864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is the lower limit, K is the upper limit</a:t>
                </a:r>
              </a:p>
              <a:p>
                <a:pPr marL="548640" indent="-54864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is the growth rate</a:t>
                </a:r>
              </a:p>
              <a:p>
                <a:pPr marL="548640" indent="-54864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represents the current year</a:t>
                </a:r>
              </a:p>
              <a:p>
                <a:pPr marL="548640" indent="-54864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Garamond" panose="02020404030301010803" pitchFamily="18" charset="0"/>
                  </a:rPr>
                  <a:t>M represents the year of 50% “penetration”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2F99A3F-D99A-4E39-9235-EDEEFA175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598" y="1053631"/>
                <a:ext cx="5395823" cy="1508105"/>
              </a:xfrm>
              <a:prstGeom prst="rect">
                <a:avLst/>
              </a:prstGeom>
              <a:blipFill rotWithShape="0">
                <a:blip r:embed="rId3"/>
                <a:stretch>
                  <a:fillRect l="-1808" t="-4453" b="-6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9466" y="2793974"/>
            <a:ext cx="11076972" cy="1325563"/>
          </a:xfrm>
        </p:spPr>
        <p:txBody>
          <a:bodyPr>
            <a:normAutofit/>
          </a:bodyPr>
          <a:lstStyle/>
          <a:p>
            <a:r>
              <a:rPr lang="en-US" sz="2800" dirty="0"/>
              <a:t>F=F</a:t>
            </a:r>
            <a:r>
              <a:rPr lang="en-US" sz="2800" baseline="-25000" dirty="0"/>
              <a:t>0</a:t>
            </a:r>
            <a:r>
              <a:rPr lang="en-US" sz="2800" dirty="0"/>
              <a:t> x G</a:t>
            </a:r>
            <a:r>
              <a:rPr lang="en-US" sz="2800" baseline="-25000" dirty="0"/>
              <a:t>VMT</a:t>
            </a:r>
            <a:r>
              <a:rPr lang="en-US" sz="2800" dirty="0"/>
              <a:t> x (1-MP</a:t>
            </a:r>
            <a:r>
              <a:rPr lang="en-US" sz="2800" baseline="-25000" dirty="0"/>
              <a:t>AV</a:t>
            </a:r>
            <a:r>
              <a:rPr lang="en-US" sz="2800" dirty="0"/>
              <a:t>) x (1-CRF</a:t>
            </a:r>
            <a:r>
              <a:rPr lang="en-US" sz="2800" baseline="-25000" dirty="0"/>
              <a:t>AV</a:t>
            </a:r>
            <a:r>
              <a:rPr lang="en-US" sz="2800" dirty="0"/>
              <a:t>) x MP</a:t>
            </a:r>
            <a:r>
              <a:rPr lang="en-US" sz="2800" baseline="-25000" dirty="0"/>
              <a:t>CAV tech </a:t>
            </a:r>
            <a:r>
              <a:rPr lang="en-US" sz="2800" dirty="0"/>
              <a:t>x (1-CRF</a:t>
            </a:r>
            <a:r>
              <a:rPr lang="en-US" sz="2800" baseline="-25000" dirty="0"/>
              <a:t>CAV1</a:t>
            </a:r>
            <a:r>
              <a:rPr lang="en-US" sz="2800" dirty="0"/>
              <a:t>) x (1-CRF</a:t>
            </a:r>
            <a:r>
              <a:rPr lang="en-US" sz="2800" baseline="-25000" dirty="0"/>
              <a:t>CAV2</a:t>
            </a:r>
            <a:r>
              <a:rPr lang="en-US" sz="2800" dirty="0"/>
              <a:t>) x …</a:t>
            </a:r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27400" y="149518"/>
            <a:ext cx="3695359" cy="2268143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7981940" y="628397"/>
            <a:ext cx="1259087" cy="393428"/>
          </a:xfrm>
          <a:prstGeom prst="wedgeEllipseCallout">
            <a:avLst>
              <a:gd name="adj1" fmla="val 39717"/>
              <a:gd name="adj2" fmla="val -117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SATURATION?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10182644" y="628397"/>
            <a:ext cx="938841" cy="393428"/>
          </a:xfrm>
          <a:prstGeom prst="wedgeEllipseCallout">
            <a:avLst>
              <a:gd name="adj1" fmla="val -62524"/>
              <a:gd name="adj2" fmla="val -72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WHEN?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8676420" y="2047148"/>
            <a:ext cx="974315" cy="393428"/>
          </a:xfrm>
          <a:prstGeom prst="wedgeEllipseCallout">
            <a:avLst>
              <a:gd name="adj1" fmla="val -80017"/>
              <a:gd name="adj2" fmla="val -46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WHEN?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759634" y="281417"/>
            <a:ext cx="3317338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327" y="3689988"/>
            <a:ext cx="6191250" cy="248602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05598" y="56773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 Black" panose="020B0A04020102020204" pitchFamily="34" charset="0"/>
                <a:ea typeface="+mn-ea"/>
                <a:cs typeface="+mn-cs"/>
              </a:rPr>
              <a:t>Reduction in Fatalities = f(market penetration, effectiveness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476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927" y="825193"/>
            <a:ext cx="10765981" cy="4351338"/>
          </a:xfrm>
        </p:spPr>
        <p:txBody>
          <a:bodyPr>
            <a:noAutofit/>
          </a:bodyPr>
          <a:lstStyle/>
          <a:p>
            <a:r>
              <a:rPr lang="en-US" dirty="0"/>
              <a:t>Market Penetration = f (cost, regulation, </a:t>
            </a:r>
            <a:r>
              <a:rPr lang="en-US" dirty="0" smtClean="0"/>
              <a:t>acceptance…)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Effectiveness </a:t>
            </a:r>
            <a:r>
              <a:rPr lang="en-US" dirty="0"/>
              <a:t>= f(technology, </a:t>
            </a:r>
            <a:r>
              <a:rPr lang="en-US" dirty="0" smtClean="0"/>
              <a:t>other factors)</a:t>
            </a:r>
          </a:p>
          <a:p>
            <a:pPr lvl="1"/>
            <a:r>
              <a:rPr lang="en-US" dirty="0" smtClean="0"/>
              <a:t>Road system</a:t>
            </a:r>
          </a:p>
          <a:p>
            <a:pPr lvl="1"/>
            <a:r>
              <a:rPr lang="en-US" dirty="0" smtClean="0"/>
              <a:t>Crash type</a:t>
            </a:r>
          </a:p>
          <a:p>
            <a:pPr lvl="1"/>
            <a:r>
              <a:rPr lang="en-US" dirty="0" smtClean="0"/>
              <a:t>Crash conditions (e.g., environmental)</a:t>
            </a:r>
          </a:p>
          <a:p>
            <a:pPr lvl="1"/>
            <a:r>
              <a:rPr lang="en-US" dirty="0" smtClean="0"/>
              <a:t>Causal factors</a:t>
            </a:r>
            <a:endParaRPr lang="en-US" dirty="0"/>
          </a:p>
          <a:p>
            <a:pPr lvl="2"/>
            <a:r>
              <a:rPr lang="en-US" dirty="0"/>
              <a:t>Proper Use = f(behavioral, quality, effectiveness, ease…)</a:t>
            </a:r>
          </a:p>
          <a:p>
            <a:pPr lvl="2"/>
            <a:r>
              <a:rPr lang="en-US" dirty="0"/>
              <a:t>Risk Compensation = f(behavioral, other)</a:t>
            </a:r>
          </a:p>
          <a:p>
            <a:pPr lvl="2"/>
            <a:r>
              <a:rPr lang="en-US" dirty="0"/>
              <a:t>Distraction = f(behavioral, familiarity, user interface quality/maturity, </a:t>
            </a:r>
            <a:r>
              <a:rPr lang="en-US" dirty="0" smtClean="0"/>
              <a:t>…)</a:t>
            </a:r>
          </a:p>
          <a:p>
            <a:endParaRPr lang="en-US" dirty="0"/>
          </a:p>
          <a:p>
            <a:r>
              <a:rPr lang="en-US" dirty="0"/>
              <a:t>Subject to </a:t>
            </a:r>
            <a:r>
              <a:rPr lang="en-US" dirty="0" smtClean="0"/>
              <a:t>… limits</a:t>
            </a:r>
            <a:r>
              <a:rPr lang="en-US" dirty="0"/>
              <a:t>, interactions</a:t>
            </a:r>
            <a:r>
              <a:rPr lang="en-US" dirty="0" smtClean="0"/>
              <a:t>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7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726"/>
            <a:ext cx="12192000" cy="5786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131" y="50090"/>
            <a:ext cx="3443737" cy="6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6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42" y="67468"/>
            <a:ext cx="11263781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4109" y="6648469"/>
            <a:ext cx="11541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https://en.wikipedia.org/wiki/Motor_vehicle_fatality_rate_in_U.S._by_year#/media/File:US_traffic_deaths_per_VMT,_VMT,_per_capita,_and_total_annual_deaths.png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229600" y="5565422"/>
            <a:ext cx="2799644" cy="90311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640711" y="2421123"/>
            <a:ext cx="1388534" cy="105585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89311" y="196770"/>
            <a:ext cx="554645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How many lives could be saved?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40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269" y="169774"/>
            <a:ext cx="4661686" cy="26660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514" y="4221176"/>
            <a:ext cx="3053383" cy="249979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0" y="4221176"/>
            <a:ext cx="3745012" cy="24997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58" y="4221175"/>
            <a:ext cx="2851477" cy="2499795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="" xmlns:a16="http://schemas.microsoft.com/office/drawing/2014/main" id="{7842308E-A14C-4DEB-BCED-3A2AC3CB6B40}"/>
              </a:ext>
            </a:extLst>
          </p:cNvPr>
          <p:cNvSpPr txBox="1">
            <a:spLocks/>
          </p:cNvSpPr>
          <p:nvPr/>
        </p:nvSpPr>
        <p:spPr>
          <a:xfrm>
            <a:off x="4553329" y="2536797"/>
            <a:ext cx="47808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Assumes …</a:t>
            </a:r>
            <a:endParaRPr lang="en-US" b="1" dirty="0"/>
          </a:p>
        </p:txBody>
      </p:sp>
      <p:sp>
        <p:nvSpPr>
          <p:cNvPr id="37" name="Title 1">
            <a:extLst>
              <a:ext uri="{FF2B5EF4-FFF2-40B4-BE49-F238E27FC236}">
                <a16:creationId xmlns="" xmlns:a16="http://schemas.microsoft.com/office/drawing/2014/main" id="{7842308E-A14C-4DEB-BCED-3A2AC3CB6B40}"/>
              </a:ext>
            </a:extLst>
          </p:cNvPr>
          <p:cNvSpPr txBox="1">
            <a:spLocks/>
          </p:cNvSpPr>
          <p:nvPr/>
        </p:nvSpPr>
        <p:spPr>
          <a:xfrm>
            <a:off x="540740" y="3378986"/>
            <a:ext cx="13117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AVs all the same                 All roads the same       All crashes the same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487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313" y="648182"/>
            <a:ext cx="6184739" cy="2935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514" y="4221176"/>
            <a:ext cx="3053383" cy="24997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0" y="4221176"/>
            <a:ext cx="3745012" cy="249979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58" y="4221175"/>
            <a:ext cx="2851477" cy="2499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2216" y="172898"/>
            <a:ext cx="1746934" cy="3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0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313" y="648182"/>
            <a:ext cx="6184739" cy="293520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65433" y="4221175"/>
            <a:ext cx="3720319" cy="2544817"/>
            <a:chOff x="236160" y="547739"/>
            <a:chExt cx="5111124" cy="2599453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239CF0F-9A9B-4391-8ED9-0034156F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160" y="2149528"/>
              <a:ext cx="2164558" cy="9976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50B4497E-A7B9-4817-9E62-CABF6F458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8789" y="2149528"/>
              <a:ext cx="2098495" cy="9976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891F1806-399D-47FE-A9CF-03B247B94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8789" y="547739"/>
              <a:ext cx="2098495" cy="102019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0858F8E2-BADC-4B03-9CB6-1162DE132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238" y="547739"/>
              <a:ext cx="2139393" cy="1020193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8514" y="4221176"/>
            <a:ext cx="3053383" cy="249979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58" y="4221175"/>
            <a:ext cx="2851477" cy="2499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2216" y="172898"/>
            <a:ext cx="1746934" cy="3345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7842308E-A14C-4DEB-BCED-3A2AC3CB6B40}"/>
              </a:ext>
            </a:extLst>
          </p:cNvPr>
          <p:cNvSpPr txBox="1">
            <a:spLocks/>
          </p:cNvSpPr>
          <p:nvPr/>
        </p:nvSpPr>
        <p:spPr>
          <a:xfrm>
            <a:off x="420894" y="3205296"/>
            <a:ext cx="47808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Inform with data!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261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313" y="648182"/>
            <a:ext cx="6184739" cy="293520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664285" y="4221175"/>
            <a:ext cx="3232456" cy="2532620"/>
            <a:chOff x="232648" y="3309851"/>
            <a:chExt cx="4394150" cy="338131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648" y="3309851"/>
              <a:ext cx="2095500" cy="157162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1298" y="3309851"/>
              <a:ext cx="2095500" cy="157162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223" y="5119540"/>
              <a:ext cx="2095500" cy="15716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3809" y="5112569"/>
              <a:ext cx="2102989" cy="157162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02606" y="3419270"/>
              <a:ext cx="1167863" cy="3698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Interstates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43352" y="4423407"/>
              <a:ext cx="1000448" cy="3698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Arterials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2126" y="5177683"/>
              <a:ext cx="932973" cy="3698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Local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6074" y="5265071"/>
              <a:ext cx="1134395" cy="3698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Collectors</a:t>
              </a:r>
              <a:endParaRPr lang="en-US" sz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5433" y="4221175"/>
            <a:ext cx="3720319" cy="2544817"/>
            <a:chOff x="236160" y="547739"/>
            <a:chExt cx="5111124" cy="2599453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239CF0F-9A9B-4391-8ED9-0034156F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160" y="2149528"/>
              <a:ext cx="2164558" cy="9976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50B4497E-A7B9-4817-9E62-CABF6F458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8789" y="2149528"/>
              <a:ext cx="2098495" cy="9976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891F1806-399D-47FE-A9CF-03B247B94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8789" y="547739"/>
              <a:ext cx="2098495" cy="102019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0858F8E2-BADC-4B03-9CB6-1162DE132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0238" y="547739"/>
              <a:ext cx="2139393" cy="1020193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58" y="4221175"/>
            <a:ext cx="2851477" cy="2499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2216" y="172898"/>
            <a:ext cx="1746934" cy="3345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7842308E-A14C-4DEB-BCED-3A2AC3CB6B40}"/>
              </a:ext>
            </a:extLst>
          </p:cNvPr>
          <p:cNvSpPr txBox="1">
            <a:spLocks/>
          </p:cNvSpPr>
          <p:nvPr/>
        </p:nvSpPr>
        <p:spPr>
          <a:xfrm>
            <a:off x="4286841" y="3205296"/>
            <a:ext cx="47808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Inform with data!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8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313" y="648182"/>
            <a:ext cx="6184739" cy="2935209"/>
          </a:xfrm>
          <a:prstGeom prst="rect">
            <a:avLst/>
          </a:prstGeom>
        </p:spPr>
      </p:pic>
      <p:pic>
        <p:nvPicPr>
          <p:cNvPr id="24" name="Content Placeholder 4">
            <a:extLst>
              <a:ext uri="{FF2B5EF4-FFF2-40B4-BE49-F238E27FC236}">
                <a16:creationId xmlns="" xmlns:a16="http://schemas.microsoft.com/office/drawing/2014/main" id="{99242416-49A6-4BCF-9DF6-90D144C9A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064" y="4221175"/>
            <a:ext cx="3441323" cy="249979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664285" y="4221175"/>
            <a:ext cx="3232456" cy="2532620"/>
            <a:chOff x="232648" y="3309851"/>
            <a:chExt cx="4394150" cy="338131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2648" y="3309851"/>
              <a:ext cx="2095500" cy="157162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1298" y="3309851"/>
              <a:ext cx="2095500" cy="157162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9223" y="5119540"/>
              <a:ext cx="2095500" cy="15716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23809" y="5112569"/>
              <a:ext cx="2102989" cy="157162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02606" y="3419270"/>
              <a:ext cx="1167863" cy="3698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Interstates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43352" y="4423407"/>
              <a:ext cx="1000448" cy="3698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Arterials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2126" y="5177683"/>
              <a:ext cx="932973" cy="3698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Local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6074" y="5265071"/>
              <a:ext cx="1134395" cy="36982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Collectors</a:t>
              </a:r>
              <a:endParaRPr lang="en-US" sz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5433" y="4221175"/>
            <a:ext cx="3720319" cy="2544817"/>
            <a:chOff x="236160" y="547739"/>
            <a:chExt cx="5111124" cy="2599453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239CF0F-9A9B-4391-8ED9-0034156F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160" y="2149528"/>
              <a:ext cx="2164558" cy="9976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50B4497E-A7B9-4817-9E62-CABF6F458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8789" y="2149528"/>
              <a:ext cx="2098495" cy="9976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891F1806-399D-47FE-A9CF-03B247B94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8789" y="547739"/>
              <a:ext cx="2098495" cy="102019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0858F8E2-BADC-4B03-9CB6-1162DE132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0238" y="547739"/>
              <a:ext cx="2139393" cy="1020193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2216" y="172898"/>
            <a:ext cx="1746934" cy="3345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7842308E-A14C-4DEB-BCED-3A2AC3CB6B40}"/>
              </a:ext>
            </a:extLst>
          </p:cNvPr>
          <p:cNvSpPr txBox="1">
            <a:spLocks/>
          </p:cNvSpPr>
          <p:nvPr/>
        </p:nvSpPr>
        <p:spPr>
          <a:xfrm>
            <a:off x="7851846" y="3205296"/>
            <a:ext cx="47808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Inform with data!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544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Vehicles Will Save Lives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405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How many?</a:t>
            </a:r>
          </a:p>
          <a:p>
            <a:r>
              <a:rPr lang="en-US" dirty="0" smtClean="0"/>
              <a:t>When?</a:t>
            </a:r>
          </a:p>
          <a:p>
            <a:r>
              <a:rPr lang="en-US" dirty="0" smtClean="0"/>
              <a:t>Knowing these things could …</a:t>
            </a:r>
          </a:p>
          <a:p>
            <a:pPr lvl="1"/>
            <a:r>
              <a:rPr lang="en-US" dirty="0" smtClean="0"/>
              <a:t>Spur investment (private)</a:t>
            </a:r>
            <a:r>
              <a:rPr lang="en-US" dirty="0"/>
              <a:t> – </a:t>
            </a:r>
            <a:r>
              <a:rPr lang="en-US" dirty="0" smtClean="0"/>
              <a:t>a bit of a chicken </a:t>
            </a:r>
            <a:r>
              <a:rPr lang="en-US" dirty="0"/>
              <a:t>and egg</a:t>
            </a:r>
            <a:endParaRPr lang="en-US" dirty="0" smtClean="0"/>
          </a:p>
          <a:p>
            <a:pPr lvl="1"/>
            <a:r>
              <a:rPr lang="en-US" dirty="0" smtClean="0"/>
              <a:t>Inform policy and regulation (public) – more chicken and egg</a:t>
            </a:r>
          </a:p>
          <a:p>
            <a:pPr lvl="1"/>
            <a:r>
              <a:rPr lang="en-US" dirty="0" smtClean="0"/>
              <a:t>Change safety “planning” and investment (public)</a:t>
            </a:r>
          </a:p>
          <a:p>
            <a:pPr lvl="2"/>
            <a:r>
              <a:rPr lang="en-US" dirty="0" smtClean="0"/>
              <a:t>Engineering</a:t>
            </a:r>
          </a:p>
          <a:p>
            <a:pPr lvl="2"/>
            <a:r>
              <a:rPr lang="en-US" dirty="0" smtClean="0"/>
              <a:t>Enforcement</a:t>
            </a:r>
          </a:p>
          <a:p>
            <a:pPr lvl="2"/>
            <a:r>
              <a:rPr lang="en-US" dirty="0" smtClean="0"/>
              <a:t>Education</a:t>
            </a:r>
          </a:p>
          <a:p>
            <a:pPr lvl="2"/>
            <a:r>
              <a:rPr lang="en-US" dirty="0" smtClean="0"/>
              <a:t>Emergency Response</a:t>
            </a:r>
          </a:p>
          <a:p>
            <a:r>
              <a:rPr lang="en-US" dirty="0" smtClean="0"/>
              <a:t>How to know?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26917" y="3831220"/>
            <a:ext cx="6748040" cy="69448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0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838200" y="365125"/>
            <a:ext cx="6019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State of the Art Safety Data Analytics</a:t>
            </a: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38200" y="19558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Highway Safety Manual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CMFs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CMFs with CAV penetration &gt; CMFs now (likely)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Some CMFs </a:t>
            </a:r>
            <a:r>
              <a:rPr lang="en-US" sz="3200" dirty="0"/>
              <a:t>with CAV penetration </a:t>
            </a:r>
            <a:r>
              <a:rPr lang="en-US" sz="3200" dirty="0" smtClean="0"/>
              <a:t>&lt; </a:t>
            </a:r>
            <a:r>
              <a:rPr lang="en-US" sz="3200" dirty="0"/>
              <a:t>CMFs now </a:t>
            </a:r>
            <a:r>
              <a:rPr lang="en-US" sz="3200" dirty="0" smtClean="0"/>
              <a:t>(in a few cases)</a:t>
            </a:r>
            <a:endParaRPr lang="en-US" sz="3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200" y="365125"/>
            <a:ext cx="3200400" cy="1590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859" y="4145028"/>
            <a:ext cx="4178141" cy="2427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54" y="4145028"/>
            <a:ext cx="4153246" cy="2427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999" y="1440258"/>
            <a:ext cx="4330025" cy="156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9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14151C-AF8F-4C8B-848C-1F47A9D58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Questions/suggestions?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E86491-3E50-408D-8AC9-23DBC5BE6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</a:t>
            </a:r>
            <a:r>
              <a:rPr lang="en-US" dirty="0" smtClean="0"/>
              <a:t>you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14F0A86-3FA8-42B9-A2C4-E05404305B16}"/>
              </a:ext>
            </a:extLst>
          </p:cNvPr>
          <p:cNvSpPr txBox="1"/>
          <p:nvPr/>
        </p:nvSpPr>
        <p:spPr>
          <a:xfrm>
            <a:off x="5080819" y="3945194"/>
            <a:ext cx="1967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Music city bowl pic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8364E0-66AB-4F6E-86CA-890A630E2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68" y="2535554"/>
            <a:ext cx="10202863" cy="40811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13473" y="6517560"/>
            <a:ext cx="243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https://xkcd.com/1958/</a:t>
            </a:r>
          </a:p>
        </p:txBody>
      </p:sp>
    </p:spTree>
    <p:extLst>
      <p:ext uri="{BB962C8B-B14F-4D97-AF65-F5344CB8AC3E}">
        <p14:creationId xmlns:p14="http://schemas.microsoft.com/office/powerpoint/2010/main" val="368710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66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F735C68-2BD5-4944-9B86-3C9905496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453092"/>
            <a:ext cx="4572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514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Safety the problem, CAVs the solution?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154" y="1227313"/>
            <a:ext cx="5356123" cy="435133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They say 94% of crashes are due to human </a:t>
            </a:r>
            <a:r>
              <a:rPr lang="en-US" dirty="0" smtClean="0">
                <a:solidFill>
                  <a:schemeClr val="bg1"/>
                </a:solidFill>
              </a:rPr>
              <a:t>error…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an </a:t>
            </a:r>
            <a:r>
              <a:rPr lang="en-US" dirty="0">
                <a:solidFill>
                  <a:schemeClr val="bg1"/>
                </a:solidFill>
              </a:rPr>
              <a:t>CAVs address all </a:t>
            </a:r>
            <a:r>
              <a:rPr lang="en-US" dirty="0" smtClean="0">
                <a:solidFill>
                  <a:schemeClr val="bg1"/>
                </a:solidFill>
              </a:rPr>
              <a:t>human </a:t>
            </a:r>
            <a:r>
              <a:rPr lang="en-US" dirty="0">
                <a:solidFill>
                  <a:schemeClr val="bg1"/>
                </a:solidFill>
              </a:rPr>
              <a:t>factors?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 </a:t>
            </a:r>
            <a:r>
              <a:rPr lang="en-US" sz="2400" dirty="0">
                <a:solidFill>
                  <a:schemeClr val="bg1"/>
                </a:solidFill>
              </a:rPr>
              <a:t>the long run even, some things might be “worse” …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“The </a:t>
            </a:r>
            <a:r>
              <a:rPr lang="en-US" sz="1800" dirty="0">
                <a:solidFill>
                  <a:schemeClr val="bg1"/>
                </a:solidFill>
              </a:rPr>
              <a:t>human error components of walking, biking, motorcycle use will not be completely mitigated even with perfect automated vehicles. Also there is a residual category of tree falls on car, sinkhole, washed away in flood, suicide by auto, that won't be mitigated by smart cars” – S. Polzin, personal correspondence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3751" b="72381"/>
          <a:stretch/>
        </p:blipFill>
        <p:spPr>
          <a:xfrm rot="1706721">
            <a:off x="5733679" y="3194754"/>
            <a:ext cx="5906241" cy="163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2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… Automated Vehicles Will Save Lives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405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How many?</a:t>
            </a:r>
          </a:p>
          <a:p>
            <a:r>
              <a:rPr lang="en-US" dirty="0" smtClean="0"/>
              <a:t>When?</a:t>
            </a:r>
          </a:p>
          <a:p>
            <a:r>
              <a:rPr lang="en-US" dirty="0" smtClean="0"/>
              <a:t>Knowing these things could …</a:t>
            </a:r>
          </a:p>
          <a:p>
            <a:pPr lvl="1"/>
            <a:r>
              <a:rPr lang="en-US" dirty="0" smtClean="0"/>
              <a:t>Spur investment (private)</a:t>
            </a:r>
            <a:r>
              <a:rPr lang="en-US" dirty="0"/>
              <a:t> – </a:t>
            </a:r>
            <a:r>
              <a:rPr lang="en-US" dirty="0" smtClean="0"/>
              <a:t>a bit of a chicken </a:t>
            </a:r>
            <a:r>
              <a:rPr lang="en-US" dirty="0"/>
              <a:t>and egg</a:t>
            </a:r>
            <a:endParaRPr lang="en-US" dirty="0" smtClean="0"/>
          </a:p>
          <a:p>
            <a:pPr lvl="1"/>
            <a:r>
              <a:rPr lang="en-US" dirty="0" smtClean="0"/>
              <a:t>Inform policy and regulation (public) – more chicken and egg</a:t>
            </a:r>
          </a:p>
          <a:p>
            <a:pPr lvl="1"/>
            <a:r>
              <a:rPr lang="en-US" dirty="0" smtClean="0"/>
              <a:t>Change safety “planning” and investment (public)</a:t>
            </a:r>
          </a:p>
          <a:p>
            <a:pPr lvl="2"/>
            <a:r>
              <a:rPr lang="en-US" dirty="0" smtClean="0"/>
              <a:t>Engineering</a:t>
            </a:r>
          </a:p>
          <a:p>
            <a:pPr lvl="2"/>
            <a:r>
              <a:rPr lang="en-US" dirty="0" smtClean="0"/>
              <a:t>Enforcement</a:t>
            </a:r>
          </a:p>
          <a:p>
            <a:pPr lvl="2"/>
            <a:r>
              <a:rPr lang="en-US" dirty="0" smtClean="0"/>
              <a:t>Education</a:t>
            </a:r>
          </a:p>
          <a:p>
            <a:pPr lvl="2"/>
            <a:r>
              <a:rPr lang="en-US" dirty="0" smtClean="0"/>
              <a:t>Emergency Response</a:t>
            </a:r>
          </a:p>
          <a:p>
            <a:r>
              <a:rPr lang="en-US" dirty="0" smtClean="0"/>
              <a:t>How to know?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3458" y="1690688"/>
            <a:ext cx="2799644" cy="106408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968" y="1745678"/>
            <a:ext cx="5383726" cy="30789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5968" y="4960116"/>
            <a:ext cx="33566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https://www.rand.org/pubs/tools/TL279/tool.html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66616" y="1156247"/>
            <a:ext cx="4063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Autonomous Vehicle Safety Scenario Explorer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452755" y="1131582"/>
            <a:ext cx="917082" cy="1939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34197" y="782623"/>
            <a:ext cx="96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Really?*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42287" y="5329946"/>
            <a:ext cx="648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*even with no full AV, the safety curve would probably bend down (blind spot warnings, stability control, automatic braking, etc. 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28DFAE8-FE9C-4A99-9399-957DFAAA2C9C}"/>
              </a:ext>
            </a:extLst>
          </p:cNvPr>
          <p:cNvSpPr txBox="1"/>
          <p:nvPr/>
        </p:nvSpPr>
        <p:spPr>
          <a:xfrm>
            <a:off x="3757161" y="1870578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6670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 component technologies</a:t>
            </a: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A83F23D2-8291-44BF-8310-D19434A37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344" y="173210"/>
            <a:ext cx="3581400" cy="1709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5412ED8-06F7-459E-B337-3B5BA5252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164" y="5279073"/>
            <a:ext cx="2723205" cy="1528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2F9C6CF-A66B-4D80-9D4C-FFA8C6E5C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785" y="4690532"/>
            <a:ext cx="3341513" cy="1879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7178492-D603-439F-AC61-160885B9A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078" y="2179559"/>
            <a:ext cx="3480620" cy="2131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B78F74C-4B0F-4996-A467-84E0430C9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62" y="4927600"/>
            <a:ext cx="3311275" cy="1791871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="" xmlns:a16="http://schemas.microsoft.com/office/drawing/2014/main" id="{2844D1B9-F5C1-48BF-B83B-73BC616DA2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062" y="1826752"/>
            <a:ext cx="5187859" cy="28637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221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2803525"/>
            <a:ext cx="11137900" cy="1325563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How exactly do CAVs affect Safety?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87667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6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5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Time-Variant CAV Safety Performance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0850"/>
            <a:ext cx="75565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Initially, mixing in AVs may make things worse (for some crash types)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22 </a:t>
            </a:r>
            <a:r>
              <a:rPr lang="en-US" dirty="0">
                <a:solidFill>
                  <a:schemeClr val="bg1"/>
                </a:solidFill>
              </a:rPr>
              <a:t>of 26 reported AV accidents, AV not at fault (CA crash study)</a:t>
            </a:r>
          </a:p>
          <a:p>
            <a:endParaRPr lang="en-US" b="1" i="1" u="sng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20DEF81-75DC-4B5E-B993-35CCE845F942}"/>
              </a:ext>
            </a:extLst>
          </p:cNvPr>
          <p:cNvSpPr txBox="1"/>
          <p:nvPr/>
        </p:nvSpPr>
        <p:spPr>
          <a:xfrm>
            <a:off x="5659822" y="3581085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video</a:t>
            </a:r>
          </a:p>
        </p:txBody>
      </p:sp>
      <p:sp>
        <p:nvSpPr>
          <p:cNvPr id="10" name="Explosion: 8 Points 7">
            <a:extLst>
              <a:ext uri="{FF2B5EF4-FFF2-40B4-BE49-F238E27FC236}">
                <a16:creationId xmlns="" xmlns:a16="http://schemas.microsoft.com/office/drawing/2014/main" id="{6D3256C9-E38F-4A29-9703-A0FC029F0A3B}"/>
              </a:ext>
            </a:extLst>
          </p:cNvPr>
          <p:cNvSpPr/>
          <p:nvPr/>
        </p:nvSpPr>
        <p:spPr>
          <a:xfrm rot="1487944">
            <a:off x="8400327" y="532054"/>
            <a:ext cx="3960106" cy="2065901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solidFill>
                  <a:schemeClr val="tx1"/>
                </a:solidFill>
              </a:rPr>
              <a:t>Interactions with non-CAVs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51981E6-915B-445A-B17F-45B5EFE47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806" y="3193121"/>
            <a:ext cx="5477858" cy="31295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E730FC8-A1E5-4760-A060-7E56EFEA26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0891">
            <a:off x="8474970" y="3318831"/>
            <a:ext cx="3680172" cy="73842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583719"/>
            <a:ext cx="4561200" cy="33565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2370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2018</Year>
    <Day xmlns="b47a5aad-adfb-4dac-9d3f-47090e67d565">Wednesday</Day>
    <Speakers xmlns="b47a5aad-adfb-4dac-9d3f-47090e67d565">Reg Souleyrette</Speakers>
    <Section xmlns="b47a5aad-adfb-4dac-9d3f-47090e67d565">Planning</Section>
  </documentManagement>
</p:properties>
</file>

<file path=customXml/itemProps1.xml><?xml version="1.0" encoding="utf-8"?>
<ds:datastoreItem xmlns:ds="http://schemas.openxmlformats.org/officeDocument/2006/customXml" ds:itemID="{3890D021-FEE7-4597-9DC5-6A136FA0D5F9}"/>
</file>

<file path=customXml/itemProps2.xml><?xml version="1.0" encoding="utf-8"?>
<ds:datastoreItem xmlns:ds="http://schemas.openxmlformats.org/officeDocument/2006/customXml" ds:itemID="{E40E4CA5-601F-43C6-8764-DA491995B622}"/>
</file>

<file path=customXml/itemProps3.xml><?xml version="1.0" encoding="utf-8"?>
<ds:datastoreItem xmlns:ds="http://schemas.openxmlformats.org/officeDocument/2006/customXml" ds:itemID="{BA0A705D-B0A0-4034-BC32-3608FEEC282C}"/>
</file>

<file path=docProps/app.xml><?xml version="1.0" encoding="utf-8"?>
<Properties xmlns="http://schemas.openxmlformats.org/officeDocument/2006/extended-properties" xmlns:vt="http://schemas.openxmlformats.org/officeDocument/2006/docPropsVTypes">
  <TotalTime>8140</TotalTime>
  <Words>1459</Words>
  <Application>Microsoft Office PowerPoint</Application>
  <PresentationFormat>Widescreen</PresentationFormat>
  <Paragraphs>214</Paragraphs>
  <Slides>37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Cambria Math</vt:lpstr>
      <vt:lpstr>Garamond</vt:lpstr>
      <vt:lpstr>Times New Roman</vt:lpstr>
      <vt:lpstr>Office Theme</vt:lpstr>
      <vt:lpstr>ddSAFCAT: Quantifying Safety  of Automated Vehicles Reg Souleyrette, Austin Obenauf, Freddy Lause KTC/Civil Engineering, Univ. of Kentucky</vt:lpstr>
      <vt:lpstr>Automated Vehicles Will Save Lives, but …</vt:lpstr>
      <vt:lpstr>PowerPoint Presentation</vt:lpstr>
      <vt:lpstr>Safety the problem, CAVs the solution?</vt:lpstr>
      <vt:lpstr>But … Automated Vehicles Will Save Lives</vt:lpstr>
      <vt:lpstr>PowerPoint Presentation</vt:lpstr>
      <vt:lpstr>AV component technologies</vt:lpstr>
      <vt:lpstr>How exactly do CAVs affect Safety?</vt:lpstr>
      <vt:lpstr>Time-Variant CAV Safety Performance</vt:lpstr>
      <vt:lpstr>PowerPoint Presentation</vt:lpstr>
      <vt:lpstr>Automated Vehicles Will Save Lives</vt:lpstr>
      <vt:lpstr>State of the Art  Safety Data Analytics</vt:lpstr>
      <vt:lpstr>Let’s look back … Issues in 1900:</vt:lpstr>
      <vt:lpstr>Horses were a real problem</vt:lpstr>
      <vt:lpstr>They bit, kicked and ran over people…</vt:lpstr>
      <vt:lpstr>They transmitted tuberculosis…</vt:lpstr>
      <vt:lpstr>PowerPoint Presentation</vt:lpstr>
      <vt:lpstr>And, it’s real hard to think beyond something like this …</vt:lpstr>
      <vt:lpstr>The vision for cars …</vt:lpstr>
      <vt:lpstr>PowerPoint Presentation</vt:lpstr>
      <vt:lpstr>PowerPoint Presentation</vt:lpstr>
      <vt:lpstr>PowerPoint Presentation</vt:lpstr>
      <vt:lpstr>But … Automated Vehicles Will Save Lives</vt:lpstr>
      <vt:lpstr>PowerPoint Presentation</vt:lpstr>
      <vt:lpstr>How ’bout some more dials?</vt:lpstr>
      <vt:lpstr>What will cause crash reduction/increase, how, when and how much?</vt:lpstr>
      <vt:lpstr>F=F0 x GVMT x (1-MPAV) x (1-CRFAV) x MPCAV tech x (1-CRFCAV1) x (1-CRFCAV2) x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Automated Vehicles Will Save Lives</vt:lpstr>
      <vt:lpstr>PowerPoint Presentation</vt:lpstr>
      <vt:lpstr>Questions/suggestions?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Obenauf, Austin</dc:creator>
  <cp:lastModifiedBy>Souleyrette, Reginald</cp:lastModifiedBy>
  <cp:revision>189</cp:revision>
  <cp:lastPrinted>2018-02-05T19:44:01Z</cp:lastPrinted>
  <dcterms:created xsi:type="dcterms:W3CDTF">2018-01-17T18:47:27Z</dcterms:created>
  <dcterms:modified xsi:type="dcterms:W3CDTF">2018-08-24T15:29:10Z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